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7"/>
  </p:notesMasterIdLst>
  <p:sldIdLst>
    <p:sldId id="256" r:id="rId5"/>
    <p:sldId id="2146847054" r:id="rId6"/>
    <p:sldId id="262" r:id="rId7"/>
    <p:sldId id="263" r:id="rId8"/>
    <p:sldId id="265" r:id="rId9"/>
    <p:sldId id="2146847057" r:id="rId10"/>
    <p:sldId id="2146847063" r:id="rId11"/>
    <p:sldId id="2146847060" r:id="rId12"/>
    <p:sldId id="2146847062" r:id="rId13"/>
    <p:sldId id="2146847061" r:id="rId14"/>
    <p:sldId id="2146847055" r:id="rId15"/>
    <p:sldId id="25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7" d="100"/>
          <a:sy n="77" d="100"/>
        </p:scale>
        <p:origin x="883" y="10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jpg>
</file>

<file path=ppt/media/image4.png>
</file>

<file path=ppt/media/image5.pn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25-02-2025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25-Feb-25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25-Feb-25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25-Feb-25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25-Feb-25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25-Feb-25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25-Feb-25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25-Feb-25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25-Feb-25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25-Feb-25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25-Feb-25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25-Feb-25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25-Feb-25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Dhwani0805/my_aicte_stego_project.gi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Secure Data Hiding in Images Using Steganography</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3117529" y="4586365"/>
            <a:ext cx="7980183" cy="163121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 Dhwani Dalal</a:t>
            </a:r>
          </a:p>
          <a:p>
            <a:r>
              <a:rPr lang="en-US" sz="2000" b="1" dirty="0">
                <a:solidFill>
                  <a:schemeClr val="accent1">
                    <a:lumMod val="75000"/>
                  </a:schemeClr>
                </a:solidFill>
                <a:latin typeface="Arial"/>
                <a:cs typeface="Arial"/>
              </a:rPr>
              <a:t>Student Name :  Dhwani Dalal</a:t>
            </a:r>
          </a:p>
          <a:p>
            <a:r>
              <a:rPr lang="en-US" sz="2000" b="1" dirty="0">
                <a:solidFill>
                  <a:schemeClr val="accent1">
                    <a:lumMod val="75000"/>
                  </a:schemeClr>
                </a:solidFill>
                <a:latin typeface="Arial"/>
                <a:cs typeface="Arial"/>
              </a:rPr>
              <a:t>College Name &amp; Department : D. J. Sanghvi College of Engineering , Information Technology</a:t>
            </a: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lstStyle/>
          <a:p>
            <a:pPr marL="0" indent="0">
              <a:buNone/>
            </a:pPr>
            <a:r>
              <a:rPr lang="en-US" sz="1800" dirty="0">
                <a:solidFill>
                  <a:schemeClr val="tx1">
                    <a:lumMod val="95000"/>
                    <a:lumOff val="5000"/>
                  </a:schemeClr>
                </a:solidFill>
                <a:latin typeface="Times New Roman" panose="02020603050405020304" pitchFamily="18" charset="0"/>
                <a:cs typeface="Times New Roman" panose="02020603050405020304" pitchFamily="18" charset="0"/>
              </a:rPr>
              <a:t>The complete source code, along with a README, can be accessed at:</a:t>
            </a:r>
            <a:br>
              <a:rPr lang="en-US" sz="1800" dirty="0">
                <a:solidFill>
                  <a:schemeClr val="tx1">
                    <a:lumMod val="95000"/>
                    <a:lumOff val="5000"/>
                  </a:schemeClr>
                </a:solidFill>
                <a:latin typeface="Times New Roman" panose="02020603050405020304" pitchFamily="18" charset="0"/>
                <a:cs typeface="Times New Roman" panose="02020603050405020304" pitchFamily="18" charset="0"/>
              </a:rPr>
            </a:br>
            <a:r>
              <a:rPr lang="en-US" sz="1800" dirty="0">
                <a:solidFill>
                  <a:schemeClr val="tx1">
                    <a:lumMod val="95000"/>
                    <a:lumOff val="5000"/>
                  </a:schemeClr>
                </a:solidFill>
                <a:latin typeface="Times New Roman" panose="02020603050405020304" pitchFamily="18" charset="0"/>
                <a:cs typeface="Times New Roman" panose="02020603050405020304" pitchFamily="18" charset="0"/>
                <a:hlinkClick r:id="rId2"/>
              </a:rPr>
              <a:t>https://github.com/Dhwani0805/my_aicte_stego_project.git</a:t>
            </a:r>
            <a:endParaRPr lang="en-IN" dirty="0"/>
          </a:p>
        </p:txBody>
      </p:sp>
    </p:spTree>
    <p:extLst>
      <p:ext uri="{BB962C8B-B14F-4D97-AF65-F5344CB8AC3E}">
        <p14:creationId xmlns:p14="http://schemas.microsoft.com/office/powerpoint/2010/main" val="2230664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p:txBody>
          <a:bodyPr>
            <a:normAutofit/>
          </a:bodyPr>
          <a:lstStyle/>
          <a:p>
            <a:r>
              <a:rPr lang="en-US" sz="1800" dirty="0">
                <a:solidFill>
                  <a:schemeClr val="tx1">
                    <a:lumMod val="95000"/>
                    <a:lumOff val="5000"/>
                  </a:schemeClr>
                </a:solidFill>
                <a:latin typeface="Times New Roman" panose="02020603050405020304" pitchFamily="18" charset="0"/>
                <a:cs typeface="Times New Roman" panose="02020603050405020304" pitchFamily="18" charset="0"/>
              </a:rPr>
              <a:t>Advanced Encryption Integration: Implementing AES-256 encryption before embedding to add an extra layer of security</a:t>
            </a:r>
          </a:p>
          <a:p>
            <a:r>
              <a:rPr lang="en-US" sz="1800" dirty="0">
                <a:solidFill>
                  <a:schemeClr val="tx1">
                    <a:lumMod val="95000"/>
                    <a:lumOff val="5000"/>
                  </a:schemeClr>
                </a:solidFill>
                <a:latin typeface="Times New Roman" panose="02020603050405020304" pitchFamily="18" charset="0"/>
                <a:cs typeface="Times New Roman" panose="02020603050405020304" pitchFamily="18" charset="0"/>
              </a:rPr>
              <a:t>Mobile Application Development: Extending the functionality to mobile platforms for wider usability.</a:t>
            </a:r>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a:t>
            </a:r>
          </a:p>
        </p:txBody>
      </p:sp>
    </p:spTree>
    <p:extLst>
      <p:ext uri="{BB962C8B-B14F-4D97-AF65-F5344CB8AC3E}">
        <p14:creationId xmlns:p14="http://schemas.microsoft.com/office/powerpoint/2010/main" val="6148826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452403" y="1237632"/>
            <a:ext cx="11029615" cy="4673324"/>
          </a:xfrm>
        </p:spPr>
        <p:txBody>
          <a:bodyPr>
            <a:normAutofit/>
          </a:bodyPr>
          <a:lstStyle/>
          <a:p>
            <a:pPr marL="0" indent="0">
              <a:buNone/>
            </a:pPr>
            <a:r>
              <a:rPr lang="en-US" sz="1800" dirty="0">
                <a:solidFill>
                  <a:schemeClr val="tx1">
                    <a:lumMod val="95000"/>
                    <a:lumOff val="5000"/>
                  </a:schemeClr>
                </a:solidFill>
                <a:latin typeface="Times New Roman" panose="02020603050405020304" pitchFamily="18" charset="0"/>
                <a:cs typeface="Times New Roman" panose="02020603050405020304" pitchFamily="18" charset="0"/>
              </a:rPr>
              <a:t>With increasing cyber threats, conventional encryption methods are often flagged, making confidential communication vulnerable to attacks. Steganography addresses this challenge by embedding secret data within images without altering their visual appearance. However, basic LSB (Least Significant Bit) techniques are prone to detection. This project improves upon traditional methods by implementing password-based pixel scrambling, ensuring a higher level of security and confidentiality.</a:t>
            </a:r>
            <a:endParaRPr lang="en-IN" sz="18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4" name="Rectangle 2">
            <a:extLst>
              <a:ext uri="{FF2B5EF4-FFF2-40B4-BE49-F238E27FC236}">
                <a16:creationId xmlns:a16="http://schemas.microsoft.com/office/drawing/2014/main" id="{AEC7C279-7DF0-1773-B62E-1071E56721C4}"/>
              </a:ext>
            </a:extLst>
          </p:cNvPr>
          <p:cNvSpPr>
            <a:spLocks noGrp="1" noChangeArrowheads="1"/>
          </p:cNvSpPr>
          <p:nvPr>
            <p:ph idx="1"/>
          </p:nvPr>
        </p:nvSpPr>
        <p:spPr bwMode="auto">
          <a:xfrm>
            <a:off x="441325" y="3130868"/>
            <a:ext cx="1099916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Programming Language: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Python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Libraries &amp; Tools: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OpenCV, NumPy, PIL (Pillow),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Tkinter</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(GUI),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hashlib</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random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Steganographic Method:</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Adaptive LSB Encoding with Password-Based Randomized</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Pixel Mapping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Platform Compatibility: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Windows  </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3" name="Rectangle 1">
            <a:extLst>
              <a:ext uri="{FF2B5EF4-FFF2-40B4-BE49-F238E27FC236}">
                <a16:creationId xmlns:a16="http://schemas.microsoft.com/office/drawing/2014/main" id="{FECE3129-41E1-613D-6597-AB617530AE18}"/>
              </a:ext>
            </a:extLst>
          </p:cNvPr>
          <p:cNvSpPr>
            <a:spLocks noGrp="1" noChangeArrowheads="1"/>
          </p:cNvSpPr>
          <p:nvPr>
            <p:ph idx="1"/>
          </p:nvPr>
        </p:nvSpPr>
        <p:spPr bwMode="auto">
          <a:xfrm>
            <a:off x="581192" y="1653528"/>
            <a:ext cx="11029615"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Password-Protected Decryption:</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access to the hidden data is enforced through a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password-dependent extraction mechanism</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Without the correct password, the message cannot be reconstructed, adding an extra layer of security against unauthorized access.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AI-Optimized Secure Retrieval:</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decryption process incorporates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precision-optimized extraction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ensuring maximum accuracy when reconstructing the hidden message. This reduces the likelihood of errors, even in images with varying levels of noise and compression artifacts.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Encrypted Log Storage:</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enhance traceability and security, the tool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logs the pixel positions where data is embedded</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These logs are stored in an encrypted format, preventing unauthorized access while maintaining a reference for secure retrieval.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Adaptive Pixel Selection:</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Instead of embedding data sequentially, the system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randomizes pixel selection based on the password hash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This prevents predictable patterns, reducing the risk of detection and making the system far more secure than traditional LSB-based steganography.</a:t>
            </a: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6" name="Rectangle 3">
            <a:extLst>
              <a:ext uri="{FF2B5EF4-FFF2-40B4-BE49-F238E27FC236}">
                <a16:creationId xmlns:a16="http://schemas.microsoft.com/office/drawing/2014/main" id="{CB31F5A9-0592-3B4C-7608-CEC25293A83E}"/>
              </a:ext>
            </a:extLst>
          </p:cNvPr>
          <p:cNvSpPr>
            <a:spLocks noGrp="1" noChangeArrowheads="1"/>
          </p:cNvSpPr>
          <p:nvPr>
            <p:ph idx="1"/>
          </p:nvPr>
        </p:nvSpPr>
        <p:spPr bwMode="auto">
          <a:xfrm>
            <a:off x="581192" y="2786403"/>
            <a:ext cx="11029615" cy="1704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Cybersecurity Enthusiasts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Individuals interested in learning about secure data transmission and digital privacy.</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Journalists and Researchers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Professionals who need a discreet way to protect sensitive information.</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Businesses and Organizations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Companies looking for an additional layer of security for confidential data.</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Students and Developers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Those exploring steganography techniques and data security in practical applications. </a:t>
            </a:r>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14E97-6B74-9FB6-57C2-39D97B74B2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3D19FD-316C-9440-6F0D-78DDFE414342}"/>
              </a:ext>
            </a:extLst>
          </p:cNvPr>
          <p:cNvSpPr>
            <a:spLocks noGrp="1"/>
          </p:cNvSpPr>
          <p:nvPr>
            <p:ph type="title"/>
          </p:nvPr>
        </p:nvSpPr>
        <p:spPr/>
        <p:txBody>
          <a:bodyPr/>
          <a:lstStyle/>
          <a:p>
            <a:r>
              <a:rPr lang="en-IN" dirty="0">
                <a:solidFill>
                  <a:schemeClr val="accent1"/>
                </a:solidFill>
              </a:rPr>
              <a:t>Results –without </a:t>
            </a:r>
            <a:r>
              <a:rPr lang="en-IN" dirty="0" err="1">
                <a:solidFill>
                  <a:schemeClr val="accent1"/>
                </a:solidFill>
              </a:rPr>
              <a:t>gui</a:t>
            </a:r>
            <a:r>
              <a:rPr lang="en-IN" dirty="0">
                <a:solidFill>
                  <a:schemeClr val="accent1"/>
                </a:solidFill>
              </a:rPr>
              <a:t> and stealth mode</a:t>
            </a:r>
          </a:p>
        </p:txBody>
      </p:sp>
      <p:pic>
        <p:nvPicPr>
          <p:cNvPr id="7" name="Content Placeholder 6">
            <a:extLst>
              <a:ext uri="{FF2B5EF4-FFF2-40B4-BE49-F238E27FC236}">
                <a16:creationId xmlns:a16="http://schemas.microsoft.com/office/drawing/2014/main" id="{32E5760B-79D2-8A5D-43FE-B57CD6A19838}"/>
              </a:ext>
            </a:extLst>
          </p:cNvPr>
          <p:cNvPicPr>
            <a:picLocks noGrp="1" noChangeAspect="1"/>
          </p:cNvPicPr>
          <p:nvPr>
            <p:ph idx="1"/>
          </p:nvPr>
        </p:nvPicPr>
        <p:blipFill>
          <a:blip r:embed="rId2"/>
          <a:stretch>
            <a:fillRect/>
          </a:stretch>
        </p:blipFill>
        <p:spPr>
          <a:xfrm>
            <a:off x="396737" y="2169146"/>
            <a:ext cx="7600179" cy="774920"/>
          </a:xfrm>
        </p:spPr>
      </p:pic>
      <p:pic>
        <p:nvPicPr>
          <p:cNvPr id="9" name="Picture 8">
            <a:extLst>
              <a:ext uri="{FF2B5EF4-FFF2-40B4-BE49-F238E27FC236}">
                <a16:creationId xmlns:a16="http://schemas.microsoft.com/office/drawing/2014/main" id="{57281D39-F548-47D1-A025-AA90B33D460F}"/>
              </a:ext>
            </a:extLst>
          </p:cNvPr>
          <p:cNvPicPr>
            <a:picLocks noChangeAspect="1"/>
          </p:cNvPicPr>
          <p:nvPr/>
        </p:nvPicPr>
        <p:blipFill>
          <a:blip r:embed="rId3"/>
          <a:stretch>
            <a:fillRect/>
          </a:stretch>
        </p:blipFill>
        <p:spPr>
          <a:xfrm>
            <a:off x="396737" y="1232453"/>
            <a:ext cx="5795341" cy="774920"/>
          </a:xfrm>
          <a:prstGeom prst="rect">
            <a:avLst/>
          </a:prstGeom>
        </p:spPr>
      </p:pic>
      <p:pic>
        <p:nvPicPr>
          <p:cNvPr id="12" name="Picture 11">
            <a:extLst>
              <a:ext uri="{FF2B5EF4-FFF2-40B4-BE49-F238E27FC236}">
                <a16:creationId xmlns:a16="http://schemas.microsoft.com/office/drawing/2014/main" id="{5A3398DB-AED4-03E0-9FBA-F396E17DD12C}"/>
              </a:ext>
            </a:extLst>
          </p:cNvPr>
          <p:cNvPicPr>
            <a:picLocks noChangeAspect="1"/>
          </p:cNvPicPr>
          <p:nvPr/>
        </p:nvPicPr>
        <p:blipFill>
          <a:blip r:embed="rId4"/>
          <a:stretch>
            <a:fillRect/>
          </a:stretch>
        </p:blipFill>
        <p:spPr>
          <a:xfrm>
            <a:off x="222786" y="3071192"/>
            <a:ext cx="4477122" cy="2773017"/>
          </a:xfrm>
          <a:prstGeom prst="rect">
            <a:avLst/>
          </a:prstGeom>
        </p:spPr>
      </p:pic>
      <p:pic>
        <p:nvPicPr>
          <p:cNvPr id="14" name="Picture 13">
            <a:extLst>
              <a:ext uri="{FF2B5EF4-FFF2-40B4-BE49-F238E27FC236}">
                <a16:creationId xmlns:a16="http://schemas.microsoft.com/office/drawing/2014/main" id="{C7C8D22B-1BE8-1049-9009-3FAC86368F2D}"/>
              </a:ext>
            </a:extLst>
          </p:cNvPr>
          <p:cNvPicPr>
            <a:picLocks noChangeAspect="1"/>
          </p:cNvPicPr>
          <p:nvPr/>
        </p:nvPicPr>
        <p:blipFill>
          <a:blip r:embed="rId5"/>
          <a:stretch>
            <a:fillRect/>
          </a:stretch>
        </p:blipFill>
        <p:spPr>
          <a:xfrm>
            <a:off x="4932992" y="3071192"/>
            <a:ext cx="4477122" cy="2773017"/>
          </a:xfrm>
          <a:prstGeom prst="rect">
            <a:avLst/>
          </a:prstGeom>
        </p:spPr>
      </p:pic>
    </p:spTree>
    <p:extLst>
      <p:ext uri="{BB962C8B-B14F-4D97-AF65-F5344CB8AC3E}">
        <p14:creationId xmlns:p14="http://schemas.microsoft.com/office/powerpoint/2010/main" val="1063784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a:xfrm>
            <a:off x="581193" y="702155"/>
            <a:ext cx="3434216" cy="1076949"/>
          </a:xfrm>
        </p:spPr>
        <p:txBody>
          <a:bodyPr>
            <a:normAutofit fontScale="90000"/>
          </a:bodyPr>
          <a:lstStyle/>
          <a:p>
            <a:r>
              <a:rPr lang="en-IN" dirty="0">
                <a:solidFill>
                  <a:schemeClr val="accent1"/>
                </a:solidFill>
              </a:rPr>
              <a:t>Results  - </a:t>
            </a:r>
            <a:r>
              <a:rPr lang="en-IN" dirty="0" err="1">
                <a:solidFill>
                  <a:schemeClr val="accent1"/>
                </a:solidFill>
              </a:rPr>
              <a:t>gui</a:t>
            </a:r>
            <a:br>
              <a:rPr lang="en-IN" dirty="0">
                <a:solidFill>
                  <a:schemeClr val="accent1"/>
                </a:solidFill>
              </a:rPr>
            </a:br>
            <a:r>
              <a:rPr lang="en-IN" dirty="0">
                <a:solidFill>
                  <a:schemeClr val="accent1"/>
                </a:solidFill>
              </a:rPr>
              <a:t>with stealth mode</a:t>
            </a:r>
          </a:p>
        </p:txBody>
      </p:sp>
      <p:pic>
        <p:nvPicPr>
          <p:cNvPr id="5" name="Content Placeholder 4">
            <a:extLst>
              <a:ext uri="{FF2B5EF4-FFF2-40B4-BE49-F238E27FC236}">
                <a16:creationId xmlns:a16="http://schemas.microsoft.com/office/drawing/2014/main" id="{C65E81D6-32BE-6DC8-0274-F3748343DF45}"/>
              </a:ext>
            </a:extLst>
          </p:cNvPr>
          <p:cNvPicPr>
            <a:picLocks noGrp="1" noChangeAspect="1"/>
          </p:cNvPicPr>
          <p:nvPr>
            <p:ph idx="1"/>
          </p:nvPr>
        </p:nvPicPr>
        <p:blipFill>
          <a:blip r:embed="rId2"/>
          <a:stretch>
            <a:fillRect/>
          </a:stretch>
        </p:blipFill>
        <p:spPr>
          <a:xfrm>
            <a:off x="6096000" y="722034"/>
            <a:ext cx="5090160" cy="2575560"/>
          </a:xfrm>
        </p:spPr>
      </p:pic>
      <p:pic>
        <p:nvPicPr>
          <p:cNvPr id="19" name="Picture 18">
            <a:extLst>
              <a:ext uri="{FF2B5EF4-FFF2-40B4-BE49-F238E27FC236}">
                <a16:creationId xmlns:a16="http://schemas.microsoft.com/office/drawing/2014/main" id="{46428C35-9381-7220-7159-14ADE19812E0}"/>
              </a:ext>
            </a:extLst>
          </p:cNvPr>
          <p:cNvPicPr>
            <a:picLocks noChangeAspect="1"/>
          </p:cNvPicPr>
          <p:nvPr/>
        </p:nvPicPr>
        <p:blipFill>
          <a:blip r:embed="rId3"/>
          <a:stretch>
            <a:fillRect/>
          </a:stretch>
        </p:blipFill>
        <p:spPr>
          <a:xfrm>
            <a:off x="6096000" y="3429000"/>
            <a:ext cx="5937801" cy="2930950"/>
          </a:xfrm>
          <a:prstGeom prst="rect">
            <a:avLst/>
          </a:prstGeom>
        </p:spPr>
      </p:pic>
      <p:pic>
        <p:nvPicPr>
          <p:cNvPr id="21" name="Picture 20">
            <a:extLst>
              <a:ext uri="{FF2B5EF4-FFF2-40B4-BE49-F238E27FC236}">
                <a16:creationId xmlns:a16="http://schemas.microsoft.com/office/drawing/2014/main" id="{14E90802-985F-83EF-18AD-B6B63FA9402D}"/>
              </a:ext>
            </a:extLst>
          </p:cNvPr>
          <p:cNvPicPr>
            <a:picLocks noChangeAspect="1"/>
          </p:cNvPicPr>
          <p:nvPr/>
        </p:nvPicPr>
        <p:blipFill>
          <a:blip r:embed="rId4"/>
          <a:stretch>
            <a:fillRect/>
          </a:stretch>
        </p:blipFill>
        <p:spPr>
          <a:xfrm>
            <a:off x="158199" y="3041440"/>
            <a:ext cx="5759140" cy="3318510"/>
          </a:xfrm>
          <a:prstGeom prst="rect">
            <a:avLst/>
          </a:prstGeom>
        </p:spPr>
      </p:pic>
    </p:spTree>
    <p:extLst>
      <p:ext uri="{BB962C8B-B14F-4D97-AF65-F5344CB8AC3E}">
        <p14:creationId xmlns:p14="http://schemas.microsoft.com/office/powerpoint/2010/main" val="2083715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6" name="Rectangle 3">
            <a:extLst>
              <a:ext uri="{FF2B5EF4-FFF2-40B4-BE49-F238E27FC236}">
                <a16:creationId xmlns:a16="http://schemas.microsoft.com/office/drawing/2014/main" id="{5C8C92DD-5EC5-1600-304C-19267FFFE6A5}"/>
              </a:ext>
            </a:extLst>
          </p:cNvPr>
          <p:cNvSpPr>
            <a:spLocks noGrp="1" noChangeArrowheads="1"/>
          </p:cNvSpPr>
          <p:nvPr>
            <p:ph idx="1"/>
          </p:nvPr>
        </p:nvSpPr>
        <p:spPr bwMode="auto">
          <a:xfrm>
            <a:off x="581192" y="2346027"/>
            <a:ext cx="11029615"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project successfully demonstrates a secure and efficient approach to data hiding using steganography. By integrating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randomized pixel selection and password-based retrieval</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it enhances security while maintaining the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visual integrity of the image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Compared to conventional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sequential LSB methods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this approach significantly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reduces the risk of detection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by avoiding predictable patterns.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Additionally,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Stealth Mode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further improves security by modifying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only a minimal number of pixels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 a randomized manner. The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pixel log file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allows for direct comparison with a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non-stealth LSB modification log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highlighting how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fewer pixels are altered</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making detection through statistical analysis even more difficult. This method provides a more robust and undetectable solution for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communication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233882376"/>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customXml/itemProps3.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Future forward</Template>
  <TotalTime>540</TotalTime>
  <Words>599</Words>
  <Application>Microsoft Office PowerPoint</Application>
  <PresentationFormat>Widescreen</PresentationFormat>
  <Paragraphs>46</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Calibri Light</vt:lpstr>
      <vt:lpstr>Franklin Gothic Book</vt:lpstr>
      <vt:lpstr>Franklin Gothic Demi</vt:lpstr>
      <vt:lpstr>Times New Roman</vt:lpstr>
      <vt:lpstr>Wingdings</vt:lpstr>
      <vt:lpstr>Wingdings 2</vt:lpstr>
      <vt:lpstr>DividendVTI</vt:lpstr>
      <vt:lpstr>Secure Data Hiding in Images Using Steganography</vt:lpstr>
      <vt:lpstr>OUTLINE</vt:lpstr>
      <vt:lpstr>Problem Statement</vt:lpstr>
      <vt:lpstr>Technology  used</vt:lpstr>
      <vt:lpstr>Wow factors</vt:lpstr>
      <vt:lpstr>End users</vt:lpstr>
      <vt:lpstr>Results –without gui and stealth mode</vt:lpstr>
      <vt:lpstr>Results  - gui with stealth mode</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Dhwani</cp:lastModifiedBy>
  <cp:revision>27</cp:revision>
  <dcterms:created xsi:type="dcterms:W3CDTF">2021-05-26T16:50:10Z</dcterms:created>
  <dcterms:modified xsi:type="dcterms:W3CDTF">2025-02-25T20:10:22Z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